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6" r:id="rId2"/>
  </p:sldMasterIdLst>
  <p:notesMasterIdLst>
    <p:notesMasterId r:id="rId20"/>
  </p:notesMasterIdLst>
  <p:handoutMasterIdLst>
    <p:handoutMasterId r:id="rId21"/>
  </p:handoutMasterIdLst>
  <p:sldIdLst>
    <p:sldId id="256" r:id="rId3"/>
    <p:sldId id="319" r:id="rId4"/>
    <p:sldId id="335" r:id="rId5"/>
    <p:sldId id="321" r:id="rId6"/>
    <p:sldId id="320" r:id="rId7"/>
    <p:sldId id="322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1" r:id="rId16"/>
    <p:sldId id="330" r:id="rId17"/>
    <p:sldId id="333" r:id="rId18"/>
    <p:sldId id="318" r:id="rId19"/>
  </p:sldIdLst>
  <p:sldSz cx="9144000" cy="6858000" type="screen4x3"/>
  <p:notesSz cx="6669088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0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62633"/>
    <a:srgbClr val="4F81BD"/>
    <a:srgbClr val="E4E4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40" autoAdjust="0"/>
  </p:normalViewPr>
  <p:slideViewPr>
    <p:cSldViewPr>
      <p:cViewPr varScale="1">
        <p:scale>
          <a:sx n="75" d="100"/>
          <a:sy n="75" d="100"/>
        </p:scale>
        <p:origin x="158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2742" y="696"/>
      </p:cViewPr>
      <p:guideLst>
        <p:guide orient="horz" pos="3128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049EB-3D5B-4485-8ABA-EBCE2A82724D}" type="datetimeFigureOut">
              <a:rPr lang="en-GB" smtClean="0"/>
              <a:pPr/>
              <a:t>11/09/2020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3"/>
            <a:ext cx="288925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8250" y="9429673"/>
            <a:ext cx="288925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070D9-D1ED-4F16-8CAD-EFE9293DD94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48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E129AE-E857-40E8-9F61-A22F82BEA545}" type="datetimeFigureOut">
              <a:rPr lang="en-GB" smtClean="0"/>
              <a:pPr/>
              <a:t>11/09/2020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346FCA-7B5F-4CE1-AABD-99726638514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6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endParaRPr lang="en-US" dirty="0">
              <a:ea typeface="ＭＳ Ｐゴシック" pitchFamily="-8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6340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274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4063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7129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964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4471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7841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965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597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53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4902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5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2776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1151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532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34346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346FCA-7B5F-4CE1-AABD-997266385147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288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464425" cy="2278062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  <a:br>
              <a:rPr lang="en-GB" sz="40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SUBTITLE</a:t>
            </a:r>
            <a:br>
              <a:rPr lang="en-GB" sz="40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endParaRPr lang="en-GB" sz="2800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3429000"/>
            <a:ext cx="4535488" cy="216058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Name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Monckton Chambers</a:t>
            </a:r>
          </a:p>
          <a:p>
            <a:pPr algn="l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GB" sz="22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>
                <a:latin typeface="Arial" charset="0"/>
                <a:cs typeface="Arial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9450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376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242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326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040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06896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674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65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2pPr marL="914400" indent="-457200">
              <a:buFont typeface="Arial" panose="020B0604020202020204" pitchFamily="34" charset="0"/>
              <a:buChar char="•"/>
              <a:defRPr/>
            </a:lvl2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6614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86263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 marL="800100" indent="-342900">
              <a:buFont typeface="Arial" panose="020B0604020202020204" pitchFamily="34" charset="0"/>
              <a:buChar char="•"/>
              <a:defRPr sz="2000"/>
            </a:lvl2pPr>
            <a:lvl3pPr>
              <a:defRPr sz="1800"/>
            </a:lvl3pPr>
            <a:lvl4pPr marL="1657350" indent="-285750">
              <a:buFont typeface="Arial" panose="020B0604020202020204" pitchFamily="34" charset="0"/>
              <a:buChar char="•"/>
              <a:defRPr sz="1600"/>
            </a:lvl4pPr>
            <a:lvl5pPr marL="2114550" indent="-2857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>
                <a:solidFill>
                  <a:srgbClr val="862633"/>
                </a:solidFill>
              </a:defRPr>
            </a:lvl1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sz="3600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524142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 dirty="0"/>
              <a:t>+44 (0)20 7405 7211</a:t>
            </a:r>
          </a:p>
        </p:txBody>
      </p:sp>
      <p:sp>
        <p:nvSpPr>
          <p:cNvPr id="6" name="Title 3"/>
          <p:cNvSpPr txBox="1">
            <a:spLocks/>
          </p:cNvSpPr>
          <p:nvPr userDrawn="1"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rgbClr val="862633"/>
                </a:solidFill>
                <a:latin typeface="Gill Sans MT" pitchFamily="34" charset="0"/>
                <a:ea typeface="+mn-ea"/>
                <a:cs typeface="Arial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021837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r>
              <a:rPr lang="en-GB" dirty="0"/>
              <a:t>+44 (0)20 7405 7211</a:t>
            </a:r>
          </a:p>
        </p:txBody>
      </p:sp>
      <p:sp>
        <p:nvSpPr>
          <p:cNvPr id="9" name="Content Placeholder 2"/>
          <p:cNvSpPr txBox="1">
            <a:spLocks/>
          </p:cNvSpPr>
          <p:nvPr userDrawn="1"/>
        </p:nvSpPr>
        <p:spPr bwMode="auto">
          <a:xfrm>
            <a:off x="1763713" y="1412875"/>
            <a:ext cx="7200900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571500">
              <a:defRPr/>
            </a:pPr>
            <a:r>
              <a:rPr lang="en-GB" sz="28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GB" sz="40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Thank You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</a:p>
          <a:p>
            <a:pPr marL="571500" lvl="1" indent="-571500">
              <a:defRPr/>
            </a:pPr>
            <a:r>
              <a:rPr lang="en-US" sz="28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</a:t>
            </a: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Name		</a:t>
            </a:r>
            <a:endParaRPr lang="en-GB" sz="3200" dirty="0">
              <a:solidFill>
                <a:srgbClr val="862633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Monckton Chambers		</a:t>
            </a:r>
          </a:p>
          <a:p>
            <a:pPr marL="571500" lvl="1" indent="-571500">
              <a:defRPr/>
            </a:pPr>
            <a:r>
              <a:rPr lang="en-US" sz="3200" dirty="0">
                <a:solidFill>
                  <a:srgbClr val="862633"/>
                </a:solidFill>
                <a:latin typeface="Gill Sans MT" pitchFamily="34" charset="0"/>
                <a:cs typeface="Arial" charset="0"/>
              </a:rPr>
              <a:t>		email@monckton.com</a:t>
            </a:r>
            <a:r>
              <a:rPr lang="en-US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	</a:t>
            </a:r>
            <a:endParaRPr lang="en-GB" sz="24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endParaRPr lang="en-GB" sz="2800" dirty="0"/>
          </a:p>
          <a:p>
            <a:pPr marL="0" lvl="1" indent="0">
              <a:buFontTx/>
              <a:buNone/>
              <a:defRPr/>
            </a:pPr>
            <a:endParaRPr lang="en-GB" sz="2800" dirty="0"/>
          </a:p>
          <a:p>
            <a:pPr marL="514350" lvl="1" indent="-514350">
              <a:buFontTx/>
              <a:buAutoNum type="alphaLcPeriod"/>
              <a:defRPr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1965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7431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23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18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+44 (0)20 7405 7211</a:t>
            </a:r>
          </a:p>
        </p:txBody>
      </p:sp>
      <p:pic>
        <p:nvPicPr>
          <p:cNvPr id="7" name="Picture 2" descr="S:\Marketing\New Marketing\DESIGN\MONCKTON LOGO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165056"/>
            <a:ext cx="1681162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63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  <p:sldLayoutId id="2147483651" r:id="rId5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37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consultations/distributing-vaccines-and-treatments-for-covid-19-and-flu/consultation-document-changes-to-human-medicine-regulations-to-support-the-rollout-of-covid-19-vaccin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764704"/>
            <a:ext cx="7464425" cy="2781771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br>
              <a:rPr lang="en-GB" sz="36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r>
              <a:rPr lang="en-GB" sz="36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The Fundamentals of Marketing Authorisations</a:t>
            </a:r>
            <a:br>
              <a:rPr lang="en-GB" sz="36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br>
              <a:rPr lang="en-GB" sz="36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r>
              <a:rPr lang="en-GB" sz="3600" b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  <a:t>Protecting RDP rights</a:t>
            </a:r>
            <a:br>
              <a:rPr lang="en-GB" sz="3600" i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br>
              <a:rPr lang="en-GB" sz="3600" i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br>
              <a:rPr lang="en-GB" sz="3600" i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br>
              <a:rPr lang="en-GB" sz="3600" i="1" dirty="0">
                <a:solidFill>
                  <a:srgbClr val="8E0000"/>
                </a:solidFill>
                <a:latin typeface="Gill Sans MT" pitchFamily="34" charset="0"/>
                <a:ea typeface="+mn-ea"/>
                <a:cs typeface="Arial" charset="0"/>
              </a:rPr>
            </a:br>
            <a:endParaRPr lang="en-GB" sz="2800" i="1" dirty="0">
              <a:solidFill>
                <a:srgbClr val="8E0000"/>
              </a:solidFill>
              <a:latin typeface="Gill Sans MT" pitchFamily="34" charset="0"/>
              <a:ea typeface="+mn-ea"/>
              <a:cs typeface="Arial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92500" y="4869160"/>
            <a:ext cx="4535488" cy="1440160"/>
          </a:xfrm>
        </p:spPr>
        <p:txBody>
          <a:bodyPr rtlCol="0">
            <a:normAutofit/>
          </a:bodyPr>
          <a:lstStyle/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Anneli Howard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MA BCL </a:t>
            </a:r>
          </a:p>
          <a:p>
            <a:pPr algn="r" eaLnBrk="1" fontAlgn="auto" hangingPunct="1">
              <a:spcBef>
                <a:spcPct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Barrister</a:t>
            </a:r>
            <a:r>
              <a:rPr lang="en-GB" sz="2400" dirty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71600" y="692696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European Pharma Law Academy – 15 September 2020</a:t>
            </a:r>
          </a:p>
        </p:txBody>
      </p:sp>
    </p:spTree>
    <p:extLst>
      <p:ext uri="{BB962C8B-B14F-4D97-AF65-F5344CB8AC3E}">
        <p14:creationId xmlns:p14="http://schemas.microsoft.com/office/powerpoint/2010/main" val="1088978108"/>
      </p:ext>
    </p:extLst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r>
              <a:rPr lang="en-US" dirty="0"/>
              <a:t>Conflict avoidance – reject and defer Art 17</a:t>
            </a:r>
          </a:p>
          <a:p>
            <a:r>
              <a:rPr lang="en-US" dirty="0"/>
              <a:t>Article 29 coordination:</a:t>
            </a:r>
          </a:p>
          <a:p>
            <a:pPr lvl="1"/>
            <a:r>
              <a:rPr lang="en-US" sz="2400" dirty="0"/>
              <a:t>Public health objections</a:t>
            </a:r>
          </a:p>
          <a:p>
            <a:pPr lvl="1"/>
            <a:r>
              <a:rPr lang="en-US" sz="2400" dirty="0"/>
              <a:t>Best </a:t>
            </a:r>
            <a:r>
              <a:rPr lang="en-US" sz="2400" dirty="0" err="1"/>
              <a:t>endeavours</a:t>
            </a:r>
            <a:r>
              <a:rPr lang="en-US" sz="2400" dirty="0"/>
              <a:t> to each agreement within 60 days</a:t>
            </a:r>
          </a:p>
          <a:p>
            <a:pPr lvl="1"/>
            <a:r>
              <a:rPr lang="en-US" sz="2400" dirty="0"/>
              <a:t>Referral to EMA if no agreement for binding opinion</a:t>
            </a:r>
          </a:p>
          <a:p>
            <a:r>
              <a:rPr lang="en-US" dirty="0"/>
              <a:t>Divergent MAs – Art 30 referral to CHMP</a:t>
            </a:r>
          </a:p>
          <a:p>
            <a:r>
              <a:rPr lang="en-US" dirty="0"/>
              <a:t>Art 31 referral on EU interests prior or after MA</a:t>
            </a:r>
          </a:p>
          <a:p>
            <a:r>
              <a:rPr lang="en-US" dirty="0"/>
              <a:t>Art 32-33 – Reasoned opinion and binding Commission decision</a:t>
            </a:r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Regulatory Divergence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611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55576" y="846138"/>
            <a:ext cx="8229600" cy="4525963"/>
          </a:xfrm>
        </p:spPr>
        <p:txBody>
          <a:bodyPr/>
          <a:lstStyle/>
          <a:p>
            <a:r>
              <a:rPr lang="en-US" dirty="0"/>
              <a:t>Conflicts between originators and generics:</a:t>
            </a:r>
          </a:p>
          <a:p>
            <a:pPr lvl="1"/>
            <a:r>
              <a:rPr lang="en-US" dirty="0"/>
              <a:t>Grant of MA and 10 </a:t>
            </a:r>
            <a:r>
              <a:rPr lang="en-US" dirty="0" err="1"/>
              <a:t>yr</a:t>
            </a:r>
            <a:r>
              <a:rPr lang="en-US" dirty="0"/>
              <a:t> RDP</a:t>
            </a:r>
          </a:p>
          <a:p>
            <a:pPr lvl="1"/>
            <a:r>
              <a:rPr lang="en-US" dirty="0"/>
              <a:t>Scope of the GMA – variations/new indications</a:t>
            </a:r>
          </a:p>
          <a:p>
            <a:pPr lvl="1"/>
            <a:r>
              <a:rPr lang="en-US" dirty="0"/>
              <a:t>Whether same active substance</a:t>
            </a:r>
          </a:p>
          <a:p>
            <a:pPr lvl="1"/>
            <a:r>
              <a:rPr lang="en-US" dirty="0"/>
              <a:t>Grant of generic MA if RDP not expired</a:t>
            </a:r>
          </a:p>
          <a:p>
            <a:r>
              <a:rPr lang="en-US" dirty="0"/>
              <a:t>Complex national and EU decision-making process – public law challenges:</a:t>
            </a:r>
          </a:p>
          <a:p>
            <a:pPr lvl="1"/>
            <a:r>
              <a:rPr lang="en-US" sz="2400" dirty="0"/>
              <a:t>Judicial review against NCA</a:t>
            </a:r>
          </a:p>
          <a:p>
            <a:pPr lvl="1"/>
            <a:r>
              <a:rPr lang="en-US" sz="2400" dirty="0"/>
              <a:t>Appeal against Commission decision – Art 263 TFEU</a:t>
            </a:r>
          </a:p>
          <a:p>
            <a:pPr lvl="1"/>
            <a:r>
              <a:rPr lang="en-US" sz="2400" dirty="0"/>
              <a:t>No clear third party rights in the MA process </a:t>
            </a:r>
          </a:p>
          <a:p>
            <a:pPr lvl="1"/>
            <a:r>
              <a:rPr lang="en-US" sz="2400" dirty="0"/>
              <a:t>Balance between admin procedures and litigation</a:t>
            </a: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Private challenges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9725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980728"/>
            <a:ext cx="8229600" cy="4525963"/>
          </a:xfrm>
        </p:spPr>
        <p:txBody>
          <a:bodyPr/>
          <a:lstStyle/>
          <a:p>
            <a:r>
              <a:rPr lang="en-US" dirty="0">
                <a:solidFill>
                  <a:srgbClr val="92D050"/>
                </a:solidFill>
              </a:rPr>
              <a:t>National MA </a:t>
            </a:r>
            <a:r>
              <a:rPr lang="en-US" dirty="0"/>
              <a:t>can only be challenged before the courts of that MS </a:t>
            </a:r>
          </a:p>
          <a:p>
            <a:pPr marL="0" indent="0" algn="ctr">
              <a:buNone/>
            </a:pPr>
            <a:r>
              <a:rPr lang="en-US" sz="2000" dirty="0"/>
              <a:t>C-452-06 </a:t>
            </a:r>
            <a:r>
              <a:rPr lang="en-US" sz="2000" i="1" dirty="0"/>
              <a:t>Synthon, C</a:t>
            </a:r>
            <a:r>
              <a:rPr lang="en-US" sz="2000" dirty="0"/>
              <a:t>-557/16</a:t>
            </a:r>
            <a:r>
              <a:rPr lang="en-US" sz="2000" i="1" dirty="0"/>
              <a:t> </a:t>
            </a:r>
            <a:r>
              <a:rPr lang="en-US" sz="2000" i="1" dirty="0" err="1"/>
              <a:t>Astellas</a:t>
            </a:r>
            <a:r>
              <a:rPr lang="en-US" sz="2000" i="1" dirty="0"/>
              <a:t> and Orion [2019] EWHC 689</a:t>
            </a:r>
            <a:endParaRPr lang="en-US" dirty="0"/>
          </a:p>
          <a:p>
            <a:pPr lvl="1"/>
            <a:r>
              <a:rPr lang="en-US" dirty="0"/>
              <a:t>Cannot expect NCA to call MA into question – runs counter to MRP process</a:t>
            </a:r>
          </a:p>
          <a:p>
            <a:pPr lvl="1"/>
            <a:r>
              <a:rPr lang="en-US" dirty="0"/>
              <a:t>Likewise national court will not rule on another MS NCA’s decision – contrary to comity</a:t>
            </a:r>
          </a:p>
          <a:p>
            <a:pPr lvl="1"/>
            <a:r>
              <a:rPr lang="en-US" dirty="0"/>
              <a:t>Any challenge within time limits and procedural rules of home MS</a:t>
            </a:r>
          </a:p>
          <a:p>
            <a:pPr lvl="1"/>
            <a:r>
              <a:rPr lang="en-US" dirty="0"/>
              <a:t>Cannot reopen scientific evaluation or risk benefit assessment at a later date</a:t>
            </a:r>
          </a:p>
          <a:p>
            <a:pPr lvl="1"/>
            <a:endParaRPr lang="en-GB" i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n-US" dirty="0"/>
              <a:t>Routes to challenge  - Recent case law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5818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190"/>
            <a:ext cx="8229600" cy="4525963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DCP: </a:t>
            </a:r>
            <a:r>
              <a:rPr lang="en-US" sz="2800" dirty="0"/>
              <a:t>Member States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/>
              <a:t>can object during the </a:t>
            </a:r>
            <a:r>
              <a:rPr lang="en-US" sz="2800" dirty="0" err="1"/>
              <a:t>admininstrative</a:t>
            </a:r>
            <a:r>
              <a:rPr lang="en-US" sz="2800" dirty="0"/>
              <a:t> process but once agreement has been reached, they are bound by the decision</a:t>
            </a:r>
          </a:p>
          <a:p>
            <a:r>
              <a:rPr lang="en-US" sz="2800" i="1" dirty="0"/>
              <a:t>C</a:t>
            </a:r>
            <a:r>
              <a:rPr lang="en-US" sz="2800" dirty="0"/>
              <a:t>-557/16</a:t>
            </a:r>
            <a:r>
              <a:rPr lang="en-US" sz="2800" i="1" dirty="0"/>
              <a:t> </a:t>
            </a:r>
            <a:r>
              <a:rPr lang="en-US" sz="2800" i="1" dirty="0" err="1"/>
              <a:t>Astellas</a:t>
            </a:r>
            <a:r>
              <a:rPr lang="en-US" sz="2800" i="1" dirty="0"/>
              <a:t>: AG </a:t>
            </a:r>
            <a:r>
              <a:rPr lang="en-US" sz="2800" i="1" dirty="0" err="1"/>
              <a:t>Bobek</a:t>
            </a:r>
            <a:r>
              <a:rPr lang="en-US" sz="2800" i="1" dirty="0"/>
              <a:t> “cooking with friends” </a:t>
            </a:r>
            <a:r>
              <a:rPr lang="en-US" sz="2800" dirty="0"/>
              <a:t>in the kitchen together and cannot unravel it at later date</a:t>
            </a:r>
          </a:p>
          <a:p>
            <a:r>
              <a:rPr lang="en-US" sz="2800" dirty="0"/>
              <a:t>NCA cannot seek to change scope of GMA or RDP unilaterally as co-responsible for the consequences of the decision</a:t>
            </a:r>
          </a:p>
          <a:p>
            <a:r>
              <a:rPr lang="en-US" sz="2800" i="1" dirty="0" err="1"/>
              <a:t>Teva</a:t>
            </a:r>
            <a:r>
              <a:rPr lang="en-US" sz="2800" dirty="0"/>
              <a:t> [2018] EWHC 228 per Jay J 39 : Same applies to national courts and private claimants</a:t>
            </a:r>
          </a:p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to challenge (2)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8234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57190"/>
            <a:ext cx="8229600" cy="4525963"/>
          </a:xfrm>
        </p:spPr>
        <p:txBody>
          <a:bodyPr/>
          <a:lstStyle/>
          <a:p>
            <a:r>
              <a:rPr lang="en-US" sz="2800" dirty="0" err="1">
                <a:solidFill>
                  <a:srgbClr val="00B0F0"/>
                </a:solidFill>
              </a:rPr>
              <a:t>Centralised</a:t>
            </a:r>
            <a:r>
              <a:rPr lang="en-US" sz="2800" dirty="0">
                <a:solidFill>
                  <a:srgbClr val="00B0F0"/>
                </a:solidFill>
              </a:rPr>
              <a:t> procedure: </a:t>
            </a:r>
            <a:r>
              <a:rPr lang="en-US" sz="2800" dirty="0" err="1"/>
              <a:t>Harmonised</a:t>
            </a:r>
            <a:r>
              <a:rPr lang="en-US" sz="2800" dirty="0"/>
              <a:t> procedure under common regulatory framework – MA decision is binding (Art 13)</a:t>
            </a:r>
          </a:p>
          <a:p>
            <a:r>
              <a:rPr lang="en-US" sz="2800" dirty="0" err="1"/>
              <a:t>Teva</a:t>
            </a:r>
            <a:r>
              <a:rPr lang="en-US" sz="2800" dirty="0"/>
              <a:t> [2018] EWHC 228 per Jay J:</a:t>
            </a:r>
          </a:p>
          <a:p>
            <a:pPr lvl="1"/>
            <a:r>
              <a:rPr lang="en-US" sz="2400" dirty="0"/>
              <a:t> Commission decision produces bundle of legal rights for MA holder and qualified rights for generics – subject to conditions such as GMA and RDP</a:t>
            </a:r>
          </a:p>
          <a:p>
            <a:pPr lvl="1"/>
            <a:r>
              <a:rPr lang="en-US" sz="2400" dirty="0"/>
              <a:t>NCAs and national courts are bound by the Commission decision and must give effect to those rights </a:t>
            </a:r>
          </a:p>
          <a:p>
            <a:pPr lvl="1"/>
            <a:r>
              <a:rPr lang="en-US" sz="2400" dirty="0"/>
              <a:t>Proper course is for claimant to challenge Commission decision as a “regulatory act” under Art 263 TFEU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to challenge (3)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690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7433" y="1196752"/>
            <a:ext cx="8229600" cy="4525963"/>
          </a:xfrm>
        </p:spPr>
        <p:txBody>
          <a:bodyPr/>
          <a:lstStyle/>
          <a:p>
            <a:r>
              <a:rPr lang="en-US" dirty="0"/>
              <a:t>Issues of effective judicial protection:</a:t>
            </a:r>
          </a:p>
          <a:p>
            <a:pPr lvl="1"/>
            <a:r>
              <a:rPr lang="en-US" dirty="0"/>
              <a:t>Third parties have no </a:t>
            </a:r>
            <a:r>
              <a:rPr lang="en-US" u="sng" dirty="0"/>
              <a:t>formal</a:t>
            </a:r>
            <a:r>
              <a:rPr lang="en-US" dirty="0"/>
              <a:t> role in approval process – can submit informal observations</a:t>
            </a:r>
          </a:p>
          <a:p>
            <a:pPr lvl="1"/>
            <a:r>
              <a:rPr lang="en-US" dirty="0"/>
              <a:t>No access to documents or copy of EPAR</a:t>
            </a:r>
          </a:p>
          <a:p>
            <a:pPr lvl="1"/>
            <a:r>
              <a:rPr lang="en-US" dirty="0"/>
              <a:t>Queries over standing on appeal to GC “direct concern”</a:t>
            </a:r>
          </a:p>
          <a:p>
            <a:pPr lvl="1"/>
            <a:r>
              <a:rPr lang="en-US" dirty="0"/>
              <a:t>Two month time limit</a:t>
            </a:r>
          </a:p>
          <a:p>
            <a:pPr lvl="1"/>
            <a:r>
              <a:rPr lang="en-US" dirty="0"/>
              <a:t>What if discover MA several years after event?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Routes to challenge (4)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156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9066" y="846138"/>
            <a:ext cx="8229600" cy="4525963"/>
          </a:xfrm>
        </p:spPr>
        <p:txBody>
          <a:bodyPr/>
          <a:lstStyle/>
          <a:p>
            <a:r>
              <a:rPr lang="en-GB" sz="2800" dirty="0"/>
              <a:t>Generics UK Ltd t/a Mylan [2018] EWHC : </a:t>
            </a:r>
            <a:r>
              <a:rPr lang="en-GB" sz="2800" dirty="0" err="1"/>
              <a:t>Supperstone</a:t>
            </a:r>
            <a:r>
              <a:rPr lang="en-GB" sz="2800" dirty="0"/>
              <a:t> J (on appeal)</a:t>
            </a:r>
          </a:p>
          <a:p>
            <a:pPr lvl="1"/>
            <a:r>
              <a:rPr lang="en-GB" sz="2400" dirty="0"/>
              <a:t>Sought preliminary reference on ability of generic to challenge the scientific analysis for centralised MA before national court</a:t>
            </a:r>
          </a:p>
          <a:p>
            <a:pPr lvl="1"/>
            <a:r>
              <a:rPr lang="en-GB" sz="2400" dirty="0"/>
              <a:t>Permission refused on basis that Mylan should have challenged the original MA under Article 263 TFEU</a:t>
            </a:r>
          </a:p>
          <a:p>
            <a:pPr lvl="1"/>
            <a:r>
              <a:rPr lang="en-GB" sz="2400" dirty="0"/>
              <a:t>Alternative remedies available by making a separate centralised generic application or using the Article 31 procedure to call into question the CHMP’s scientific analysis</a:t>
            </a:r>
          </a:p>
          <a:p>
            <a:r>
              <a:rPr lang="en-GB" sz="2800" dirty="0"/>
              <a:t>Post Brexit – these routes of challenge will no longer be available…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relief?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7899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Content Placeholder 2"/>
          <p:cNvSpPr txBox="1">
            <a:spLocks/>
          </p:cNvSpPr>
          <p:nvPr/>
        </p:nvSpPr>
        <p:spPr bwMode="auto">
          <a:xfrm>
            <a:off x="1763688" y="764704"/>
            <a:ext cx="7200900" cy="5045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71500" lvl="1" indent="-571500" algn="ctr">
              <a:defRPr/>
            </a:pPr>
            <a:r>
              <a:rPr lang="en-GB" sz="5400" b="1" dirty="0">
                <a:solidFill>
                  <a:srgbClr val="862633"/>
                </a:solidFill>
              </a:rPr>
              <a:t>Thank You</a:t>
            </a:r>
          </a:p>
          <a:p>
            <a:pPr marL="571500" lvl="1" indent="-571500" algn="ctr">
              <a:defRPr/>
            </a:pPr>
            <a:r>
              <a:rPr lang="en-GB" sz="5400" b="1" dirty="0">
                <a:solidFill>
                  <a:srgbClr val="862633"/>
                </a:solidFill>
              </a:rPr>
              <a:t>Any Questions </a:t>
            </a:r>
          </a:p>
          <a:p>
            <a:pPr marL="571500" lvl="1" indent="-571500" algn="ctr">
              <a:defRPr/>
            </a:pPr>
            <a:endParaRPr lang="en-US" sz="28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 algn="ctr">
              <a:defRPr/>
            </a:pPr>
            <a:r>
              <a:rPr lang="en-US" sz="28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ANNELI HOWARD</a:t>
            </a:r>
            <a:br>
              <a:rPr lang="en-US" sz="28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</a:br>
            <a:r>
              <a:rPr lang="en-US" sz="2400" dirty="0">
                <a:solidFill>
                  <a:srgbClr val="8E0000"/>
                </a:solidFill>
                <a:latin typeface="Gill Sans MT" pitchFamily="34" charset="0"/>
                <a:cs typeface="Arial" charset="0"/>
              </a:rPr>
              <a:t>	ahoward@monckton.com		</a:t>
            </a:r>
            <a:endParaRPr lang="en-GB" sz="2400" dirty="0">
              <a:solidFill>
                <a:srgbClr val="8E0000"/>
              </a:solidFill>
              <a:latin typeface="Gill Sans MT" pitchFamily="34" charset="0"/>
              <a:cs typeface="Arial" charset="0"/>
            </a:endParaRPr>
          </a:p>
          <a:p>
            <a:pPr marL="571500" lvl="1" indent="-571500">
              <a:defRPr/>
            </a:pPr>
            <a:endParaRPr lang="en-GB" sz="2800" dirty="0">
              <a:solidFill>
                <a:prstClr val="black"/>
              </a:solidFill>
            </a:endParaRPr>
          </a:p>
          <a:p>
            <a:pPr marL="514350" lvl="1" indent="-514350">
              <a:buFontTx/>
              <a:buAutoNum type="alphaLcPeriod" startAt="2"/>
              <a:defRPr/>
            </a:pPr>
            <a:endParaRPr lang="en-GB" sz="2800" dirty="0">
              <a:solidFill>
                <a:prstClr val="black"/>
              </a:solidFill>
            </a:endParaRPr>
          </a:p>
          <a:p>
            <a:pPr marL="514350" lvl="1" indent="-514350">
              <a:buFontTx/>
              <a:buAutoNum type="alphaLcPeriod"/>
              <a:defRPr/>
            </a:pPr>
            <a:endParaRPr lang="en-GB" sz="2800" dirty="0">
              <a:solidFill>
                <a:prstClr val="black"/>
              </a:solidFill>
            </a:endParaRPr>
          </a:p>
        </p:txBody>
      </p:sp>
      <p:pic>
        <p:nvPicPr>
          <p:cNvPr id="10243" name="Picture 2" descr="S:\Marketing\New Marketing\DESIGN\MONCKTON L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4005064"/>
            <a:ext cx="35718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Questions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498914" y="1412776"/>
            <a:ext cx="1633119" cy="129614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>
                <a:solidFill>
                  <a:prstClr val="black">
                    <a:tint val="75000"/>
                  </a:prstClr>
                </a:solidFill>
              </a:rPr>
              <a:t>www.monckton.com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89CC1C-8A42-4301-AAB5-E1F0E33AE4DA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96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892286"/>
            <a:ext cx="8229600" cy="5073427"/>
          </a:xfrm>
        </p:spPr>
        <p:txBody>
          <a:bodyPr/>
          <a:lstStyle/>
          <a:p>
            <a:r>
              <a:rPr lang="en-US" sz="2800" dirty="0"/>
              <a:t>Ban on selling MPs without a marketing authorization  [</a:t>
            </a:r>
            <a:r>
              <a:rPr lang="en-US" sz="2800" dirty="0">
                <a:solidFill>
                  <a:srgbClr val="FF0000"/>
                </a:solidFill>
              </a:rPr>
              <a:t>Art 6 Directive 2001/83</a:t>
            </a:r>
            <a:r>
              <a:rPr lang="en-US" sz="2800" dirty="0"/>
              <a:t>]</a:t>
            </a:r>
          </a:p>
          <a:p>
            <a:r>
              <a:rPr lang="en-US" sz="2800" dirty="0"/>
              <a:t>Covid-19 highlights exceptions and “regulatory flexibility”:</a:t>
            </a:r>
          </a:p>
          <a:p>
            <a:pPr lvl="1"/>
            <a:r>
              <a:rPr lang="en-GB" sz="2400" dirty="0"/>
              <a:t>Specials regime</a:t>
            </a:r>
          </a:p>
          <a:p>
            <a:pPr lvl="1"/>
            <a:r>
              <a:rPr lang="en-GB" sz="2400" dirty="0"/>
              <a:t>Variations</a:t>
            </a:r>
          </a:p>
          <a:p>
            <a:pPr lvl="1"/>
            <a:r>
              <a:rPr lang="en-GB" sz="2400" dirty="0"/>
              <a:t>Off-label use</a:t>
            </a:r>
          </a:p>
          <a:p>
            <a:pPr lvl="1"/>
            <a:r>
              <a:rPr lang="en-GB" sz="2400" dirty="0"/>
              <a:t>Conditional or Temporary Authorisations</a:t>
            </a:r>
          </a:p>
          <a:p>
            <a:pPr lvl="1"/>
            <a:r>
              <a:rPr lang="en-GB" sz="2400" dirty="0"/>
              <a:t>Emergency Pandemic Exception</a:t>
            </a:r>
          </a:p>
          <a:p>
            <a:r>
              <a:rPr lang="en-GB" dirty="0" err="1"/>
              <a:t>DHSC</a:t>
            </a:r>
            <a:r>
              <a:rPr lang="en-GB" dirty="0"/>
              <a:t> </a:t>
            </a:r>
            <a:r>
              <a:rPr lang="en-GB" dirty="0">
                <a:hlinkClick r:id="rId3"/>
              </a:rPr>
              <a:t>consultation</a:t>
            </a:r>
            <a:endParaRPr lang="en-GB" dirty="0"/>
          </a:p>
          <a:p>
            <a:r>
              <a:rPr lang="en-GB" dirty="0"/>
              <a:t>Brexit implications for the UK </a:t>
            </a:r>
          </a:p>
          <a:p>
            <a:pPr marL="457200" lvl="1" indent="0">
              <a:buNone/>
            </a:pPr>
            <a:endParaRPr lang="en-GB" sz="2400" dirty="0"/>
          </a:p>
          <a:p>
            <a:pPr lvl="2"/>
            <a:endParaRPr lang="en-GB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Regulatory Overview </a:t>
            </a:r>
            <a:br>
              <a:rPr lang="en-US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334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Once MA granted, the holder is entitled to harmonized data protection period (RDP) [</a:t>
            </a:r>
            <a:r>
              <a:rPr lang="en-US" sz="2400" dirty="0">
                <a:solidFill>
                  <a:srgbClr val="FF0000"/>
                </a:solidFill>
              </a:rPr>
              <a:t>Art 10(1)</a:t>
            </a:r>
            <a:r>
              <a:rPr lang="en-US" sz="2400" dirty="0"/>
              <a:t>]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Data protection 8 years</a:t>
            </a:r>
          </a:p>
          <a:p>
            <a:pPr lvl="1"/>
            <a:r>
              <a:rPr lang="en-US" sz="2400" dirty="0"/>
              <a:t>Sales protection 10 years</a:t>
            </a:r>
          </a:p>
          <a:p>
            <a:pPr lvl="1"/>
            <a:r>
              <a:rPr lang="en-US" sz="2400" dirty="0"/>
              <a:t>1 year extension for new therapeutic indications</a:t>
            </a:r>
          </a:p>
          <a:p>
            <a:r>
              <a:rPr lang="en-US" sz="2400" dirty="0"/>
              <a:t>Any changes in strength or forms, variations and extensions do not give right to new RDP period [</a:t>
            </a:r>
            <a:r>
              <a:rPr lang="en-US" sz="2400" dirty="0">
                <a:solidFill>
                  <a:srgbClr val="FF0000"/>
                </a:solidFill>
              </a:rPr>
              <a:t>Art 6(1)</a:t>
            </a:r>
            <a:r>
              <a:rPr lang="en-US" sz="2400" dirty="0"/>
              <a:t>]</a:t>
            </a:r>
          </a:p>
          <a:p>
            <a:r>
              <a:rPr lang="en-US" sz="2400" dirty="0"/>
              <a:t>Concept of global marketing authorization (GMA)</a:t>
            </a:r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Regulatory Overview - </a:t>
            </a:r>
            <a:br>
              <a:rPr lang="en-US" dirty="0"/>
            </a:br>
            <a:r>
              <a:rPr lang="en-US" dirty="0"/>
              <a:t>(1) MA holders rights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701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Cannot sell generic MPs without a generic MA [</a:t>
            </a:r>
            <a:r>
              <a:rPr lang="en-US" sz="2400" dirty="0">
                <a:solidFill>
                  <a:srgbClr val="FF0000"/>
                </a:solidFill>
              </a:rPr>
              <a:t>Art 6</a:t>
            </a:r>
            <a:r>
              <a:rPr lang="en-US" sz="2400" dirty="0"/>
              <a:t>]</a:t>
            </a:r>
          </a:p>
          <a:p>
            <a:r>
              <a:rPr lang="en-US" sz="2400" dirty="0"/>
              <a:t>Can apply for generic MA once 10 year RDP expired [</a:t>
            </a:r>
            <a:r>
              <a:rPr lang="en-US" sz="2400" dirty="0">
                <a:solidFill>
                  <a:srgbClr val="FF0000"/>
                </a:solidFill>
              </a:rPr>
              <a:t>Art 10(1)</a:t>
            </a:r>
            <a:r>
              <a:rPr lang="en-US" sz="2400" dirty="0"/>
              <a:t>]</a:t>
            </a:r>
          </a:p>
          <a:p>
            <a:r>
              <a:rPr lang="en-US" sz="2400" dirty="0"/>
              <a:t>Need to identify </a:t>
            </a:r>
            <a:r>
              <a:rPr lang="en-US" sz="2400" dirty="0">
                <a:solidFill>
                  <a:srgbClr val="FF0000"/>
                </a:solidFill>
              </a:rPr>
              <a:t>Reference MP [Art 10(2)]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Same qualitative and quantitative composition</a:t>
            </a:r>
          </a:p>
          <a:p>
            <a:pPr lvl="1"/>
            <a:r>
              <a:rPr lang="en-US" sz="2000" dirty="0"/>
              <a:t>Same active substance(s) including salts, esters, derivatives etc.</a:t>
            </a:r>
          </a:p>
          <a:p>
            <a:pPr lvl="1"/>
            <a:r>
              <a:rPr lang="en-US" sz="2000" dirty="0"/>
              <a:t>Same pharmaceutical form</a:t>
            </a:r>
          </a:p>
          <a:p>
            <a:pPr lvl="1"/>
            <a:r>
              <a:rPr lang="en-US" sz="2000" dirty="0"/>
              <a:t>Demonstrate bioequivalence</a:t>
            </a:r>
          </a:p>
          <a:p>
            <a:r>
              <a:rPr lang="en-US" sz="2400" dirty="0"/>
              <a:t>Abridged procedure - right to rely on the dossier of the Reference MP so no need for duplicative pre-clinical tests and clinical trials [</a:t>
            </a:r>
            <a:r>
              <a:rPr lang="en-US" sz="2400" dirty="0">
                <a:solidFill>
                  <a:srgbClr val="FF0000"/>
                </a:solidFill>
              </a:rPr>
              <a:t>Art 10(1)</a:t>
            </a:r>
            <a:r>
              <a:rPr lang="en-US" sz="2400" dirty="0"/>
              <a:t>]</a:t>
            </a:r>
          </a:p>
          <a:p>
            <a:r>
              <a:rPr lang="en-US" sz="2400" dirty="0"/>
              <a:t>Status of the rights conferred – C-104/13 </a:t>
            </a:r>
            <a:r>
              <a:rPr lang="en-US" sz="2400" i="1" dirty="0" err="1"/>
              <a:t>Olainfarm</a:t>
            </a:r>
            <a:r>
              <a:rPr lang="en-US" sz="2400" i="1" dirty="0"/>
              <a:t> </a:t>
            </a:r>
            <a:r>
              <a:rPr lang="en-US" sz="2400" dirty="0"/>
              <a:t>and </a:t>
            </a:r>
            <a:r>
              <a:rPr lang="en-US" sz="2400" i="1" dirty="0" err="1"/>
              <a:t>Teva</a:t>
            </a:r>
            <a:endParaRPr lang="en-US" sz="2400" i="1" dirty="0"/>
          </a:p>
          <a:p>
            <a:pPr lvl="1"/>
            <a:endParaRPr lang="en-GB" dirty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Regulatory Overview - </a:t>
            </a:r>
            <a:br>
              <a:rPr lang="en-US" dirty="0"/>
            </a:br>
            <a:r>
              <a:rPr lang="en-US" dirty="0"/>
              <a:t>(2) Generics’ rights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289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US" dirty="0"/>
              <a:t>Four routes to MA (pre Brexit):</a:t>
            </a:r>
          </a:p>
          <a:p>
            <a:pPr lvl="1"/>
            <a:r>
              <a:rPr lang="en-US" dirty="0">
                <a:solidFill>
                  <a:srgbClr val="92D050"/>
                </a:solidFill>
              </a:rPr>
              <a:t>National MA </a:t>
            </a:r>
            <a:r>
              <a:rPr lang="en-US" dirty="0"/>
              <a:t>from national competent authority [Art 8]</a:t>
            </a:r>
          </a:p>
          <a:p>
            <a:pPr lvl="1"/>
            <a:r>
              <a:rPr lang="en-US" dirty="0"/>
              <a:t>National MA and </a:t>
            </a:r>
            <a:r>
              <a:rPr lang="en-US" dirty="0">
                <a:solidFill>
                  <a:srgbClr val="00B050"/>
                </a:solidFill>
              </a:rPr>
              <a:t>mutual recognition (MRP) </a:t>
            </a:r>
            <a:r>
              <a:rPr lang="en-US" dirty="0"/>
              <a:t>[Art 28(2)]</a:t>
            </a:r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Decentralised</a:t>
            </a:r>
            <a:r>
              <a:rPr lang="en-US" dirty="0">
                <a:solidFill>
                  <a:srgbClr val="FF0000"/>
                </a:solidFill>
              </a:rPr>
              <a:t> MA </a:t>
            </a:r>
            <a:r>
              <a:rPr lang="en-US" dirty="0"/>
              <a:t>from lead authority (DCP) [Art 28(3-5) working with concerned Member States</a:t>
            </a:r>
          </a:p>
          <a:p>
            <a:pPr lvl="1"/>
            <a:r>
              <a:rPr lang="en-US" dirty="0" err="1">
                <a:solidFill>
                  <a:srgbClr val="00B0F0"/>
                </a:solidFill>
              </a:rPr>
              <a:t>Centralised</a:t>
            </a:r>
            <a:r>
              <a:rPr lang="en-US" dirty="0">
                <a:solidFill>
                  <a:srgbClr val="00B0F0"/>
                </a:solidFill>
              </a:rPr>
              <a:t> MA </a:t>
            </a:r>
            <a:r>
              <a:rPr lang="en-US" dirty="0"/>
              <a:t>from European Commission [Art 3(1) of Regulation 726/2004] – mandatory or optional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 Procedures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5397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1560" y="1052736"/>
            <a:ext cx="8229600" cy="4525963"/>
          </a:xfrm>
        </p:spPr>
        <p:txBody>
          <a:bodyPr/>
          <a:lstStyle/>
          <a:p>
            <a:r>
              <a:rPr lang="en-US" dirty="0"/>
              <a:t>Submit full dossier application to competent authority]:</a:t>
            </a:r>
          </a:p>
          <a:p>
            <a:pPr lvl="1"/>
            <a:r>
              <a:rPr lang="en-US" dirty="0"/>
              <a:t>Applicant established in the EU</a:t>
            </a:r>
          </a:p>
          <a:p>
            <a:pPr lvl="1"/>
            <a:r>
              <a:rPr lang="en-US" dirty="0"/>
              <a:t>Qualitative and quantitative particulars</a:t>
            </a:r>
          </a:p>
          <a:p>
            <a:pPr lvl="1"/>
            <a:r>
              <a:rPr lang="en-US" dirty="0"/>
              <a:t>Therapeutic indications etc.</a:t>
            </a:r>
          </a:p>
          <a:p>
            <a:pPr lvl="1"/>
            <a:r>
              <a:rPr lang="en-US" dirty="0"/>
              <a:t>Audits</a:t>
            </a:r>
          </a:p>
          <a:p>
            <a:pPr lvl="1"/>
            <a:r>
              <a:rPr lang="en-US" dirty="0"/>
              <a:t>Results of pharmaceutical tests, preclinical tests and clinical trials</a:t>
            </a:r>
          </a:p>
          <a:p>
            <a:pPr lvl="1"/>
            <a:r>
              <a:rPr lang="en-US" dirty="0" err="1"/>
              <a:t>Pharmocovigilance</a:t>
            </a:r>
            <a:r>
              <a:rPr lang="en-US" dirty="0"/>
              <a:t> system</a:t>
            </a:r>
          </a:p>
          <a:p>
            <a:pPr lvl="1"/>
            <a:r>
              <a:rPr lang="en-US" dirty="0"/>
              <a:t>Risk management system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Procedure – Art 8(3)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3523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/>
          <a:lstStyle/>
          <a:p>
            <a:r>
              <a:rPr lang="en-US" sz="2800" dirty="0"/>
              <a:t>MA process completed within 210 days [Art 17]</a:t>
            </a:r>
          </a:p>
          <a:p>
            <a:r>
              <a:rPr lang="en-US" sz="2800" dirty="0"/>
              <a:t>NCA reviews application and checks if another CA is reviewing the same application – Art 27 coordination</a:t>
            </a:r>
          </a:p>
          <a:p>
            <a:r>
              <a:rPr lang="en-US" sz="2800" dirty="0"/>
              <a:t>Verification and approval </a:t>
            </a:r>
            <a:r>
              <a:rPr lang="en-US" sz="2800" dirty="0">
                <a:solidFill>
                  <a:srgbClr val="FF0000"/>
                </a:solidFill>
              </a:rPr>
              <a:t>[Art 19-23]</a:t>
            </a:r>
            <a:r>
              <a:rPr lang="en-US" sz="2800" dirty="0"/>
              <a:t>:</a:t>
            </a:r>
          </a:p>
          <a:p>
            <a:pPr lvl="1"/>
            <a:r>
              <a:rPr lang="en-US" sz="2400" dirty="0"/>
              <a:t>Verify particulars</a:t>
            </a:r>
          </a:p>
          <a:p>
            <a:pPr lvl="1"/>
            <a:r>
              <a:rPr lang="en-US" sz="2400" dirty="0"/>
              <a:t>Check conditions for granting MA satisfied – risk benefit balance, therapeutic efficiency</a:t>
            </a:r>
          </a:p>
          <a:p>
            <a:pPr lvl="1"/>
            <a:r>
              <a:rPr lang="en-US" sz="2400" dirty="0"/>
              <a:t>Grant MA and inform applicant of summary of product characteristics (SPC) or special conditions</a:t>
            </a:r>
          </a:p>
          <a:p>
            <a:pPr lvl="1"/>
            <a:r>
              <a:rPr lang="en-US" sz="2400" dirty="0"/>
              <a:t>Publish MA</a:t>
            </a:r>
          </a:p>
          <a:p>
            <a:pPr lvl="1"/>
            <a:r>
              <a:rPr lang="en-US" sz="2400" dirty="0"/>
              <a:t>Publish and update assessment report</a:t>
            </a:r>
            <a:endParaRPr lang="en-GB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and Approval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569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525963"/>
          </a:xfrm>
        </p:spPr>
        <p:txBody>
          <a:bodyPr/>
          <a:lstStyle/>
          <a:p>
            <a:r>
              <a:rPr lang="en-US" dirty="0"/>
              <a:t>Multiple applications to more than one MS:</a:t>
            </a:r>
          </a:p>
          <a:p>
            <a:r>
              <a:rPr lang="en-US" dirty="0">
                <a:solidFill>
                  <a:srgbClr val="00B050"/>
                </a:solidFill>
              </a:rPr>
              <a:t>MRP: MS recognize national MA already granted by another NCA</a:t>
            </a:r>
          </a:p>
          <a:p>
            <a:r>
              <a:rPr lang="en-US" dirty="0">
                <a:solidFill>
                  <a:srgbClr val="FF0000"/>
                </a:solidFill>
              </a:rPr>
              <a:t>DCP:</a:t>
            </a:r>
          </a:p>
          <a:p>
            <a:pPr lvl="1"/>
            <a:r>
              <a:rPr lang="en-US" dirty="0"/>
              <a:t>Select lead reference MS</a:t>
            </a:r>
          </a:p>
          <a:p>
            <a:pPr lvl="1"/>
            <a:r>
              <a:rPr lang="en-US" dirty="0"/>
              <a:t>Lead MS prepares assessment report</a:t>
            </a:r>
          </a:p>
          <a:p>
            <a:pPr lvl="1"/>
            <a:r>
              <a:rPr lang="en-US" dirty="0"/>
              <a:t>Concerned MS approve report and record agreement</a:t>
            </a:r>
          </a:p>
          <a:p>
            <a:pPr lvl="1"/>
            <a:r>
              <a:rPr lang="en-US" dirty="0"/>
              <a:t>Concerned MS grant MAs in their own country</a:t>
            </a:r>
          </a:p>
          <a:p>
            <a:pPr lvl="1"/>
            <a:r>
              <a:rPr lang="en-US" dirty="0"/>
              <a:t>Case 557/16 </a:t>
            </a:r>
            <a:r>
              <a:rPr lang="en-US" i="1" dirty="0" err="1"/>
              <a:t>Astellas</a:t>
            </a:r>
            <a:r>
              <a:rPr lang="en-US" i="1" dirty="0"/>
              <a:t> : “cooking in the kitchen”</a:t>
            </a:r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MRP and DCP– Art 28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9607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525963"/>
          </a:xfrm>
        </p:spPr>
        <p:txBody>
          <a:bodyPr/>
          <a:lstStyle/>
          <a:p>
            <a:r>
              <a:rPr lang="en-US" sz="2800" dirty="0" err="1"/>
              <a:t>Harmonised</a:t>
            </a:r>
            <a:r>
              <a:rPr lang="en-US" sz="2800" dirty="0"/>
              <a:t> process – MA binding in all 28 MS</a:t>
            </a:r>
          </a:p>
          <a:p>
            <a:r>
              <a:rPr lang="en-US" sz="2800" dirty="0"/>
              <a:t>Application made to EMA</a:t>
            </a:r>
          </a:p>
          <a:p>
            <a:r>
              <a:rPr lang="en-US" sz="2800" dirty="0"/>
              <a:t>CHMP reviews:</a:t>
            </a:r>
          </a:p>
          <a:p>
            <a:pPr lvl="1"/>
            <a:r>
              <a:rPr lang="en-US" dirty="0"/>
              <a:t>Composed of experts from all Member States</a:t>
            </a:r>
          </a:p>
          <a:p>
            <a:pPr lvl="1"/>
            <a:r>
              <a:rPr lang="en-US" dirty="0"/>
              <a:t>Lead and co rapporteurs</a:t>
            </a:r>
          </a:p>
          <a:p>
            <a:pPr lvl="1"/>
            <a:r>
              <a:rPr lang="en-US" dirty="0"/>
              <a:t>Provide Opinion within 210 days</a:t>
            </a:r>
          </a:p>
          <a:p>
            <a:r>
              <a:rPr lang="en-US" dirty="0"/>
              <a:t>Commission draft decision within 15 days:</a:t>
            </a:r>
          </a:p>
          <a:p>
            <a:pPr lvl="1"/>
            <a:r>
              <a:rPr lang="en-US" dirty="0"/>
              <a:t>MS and applicant/third parties submit comments</a:t>
            </a:r>
          </a:p>
          <a:p>
            <a:pPr lvl="1"/>
            <a:r>
              <a:rPr lang="en-US" dirty="0"/>
              <a:t>May refer to Standing Committee if objections</a:t>
            </a:r>
          </a:p>
          <a:p>
            <a:pPr lvl="1"/>
            <a:r>
              <a:rPr lang="en-US" dirty="0"/>
              <a:t>Final decision</a:t>
            </a:r>
          </a:p>
          <a:p>
            <a:endParaRPr lang="en-US" dirty="0"/>
          </a:p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www.monckton.com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GB"/>
              <a:t>+44 (0)20 7405 7211</a:t>
            </a:r>
            <a:endParaRPr lang="en-GB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Centralised</a:t>
            </a:r>
            <a:r>
              <a:rPr lang="en-US" dirty="0"/>
              <a:t> procedure – Art 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7802195"/>
      </p:ext>
    </p:extLst>
  </p:cSld>
  <p:clrMapOvr>
    <a:masterClrMapping/>
  </p:clrMapOvr>
</p:sld>
</file>

<file path=ppt/theme/theme1.xml><?xml version="1.0" encoding="utf-8"?>
<a:theme xmlns:a="http://schemas.openxmlformats.org/drawingml/2006/main" name="Monckton Layou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1275</Words>
  <Application>Microsoft Office PowerPoint</Application>
  <PresentationFormat>On-screen Show (4:3)</PresentationFormat>
  <Paragraphs>184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Gill Sans MT</vt:lpstr>
      <vt:lpstr>Monckton Layout</vt:lpstr>
      <vt:lpstr>Office Theme</vt:lpstr>
      <vt:lpstr> The Fundamentals of Marketing Authorisations  Protecting RDP rights    </vt:lpstr>
      <vt:lpstr>Regulatory Overview  </vt:lpstr>
      <vt:lpstr>Regulatory Overview -  (1) MA holders rights</vt:lpstr>
      <vt:lpstr>Regulatory Overview -  (2) Generics’ rights</vt:lpstr>
      <vt:lpstr>MA Procedures</vt:lpstr>
      <vt:lpstr>Basic Procedure – Art 8(3)</vt:lpstr>
      <vt:lpstr>Review and Approval</vt:lpstr>
      <vt:lpstr>MRP and DCP– Art 28</vt:lpstr>
      <vt:lpstr>Centralised procedure – Art 3</vt:lpstr>
      <vt:lpstr>Regulatory Divergence</vt:lpstr>
      <vt:lpstr>Private challenges</vt:lpstr>
      <vt:lpstr>Routes to challenge  - Recent case law</vt:lpstr>
      <vt:lpstr>Routes to challenge (2)</vt:lpstr>
      <vt:lpstr>Routes to challenge (3)</vt:lpstr>
      <vt:lpstr>Routes to challenge (4)</vt:lpstr>
      <vt:lpstr>Effective relief?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for delay agreements:  an unworthy target?</dc:title>
  <dc:creator>Caroline Sweeney</dc:creator>
  <cp:lastModifiedBy>Anneli Howard</cp:lastModifiedBy>
  <cp:revision>214</cp:revision>
  <cp:lastPrinted>2018-09-10T10:12:48Z</cp:lastPrinted>
  <dcterms:created xsi:type="dcterms:W3CDTF">2014-03-12T16:24:14Z</dcterms:created>
  <dcterms:modified xsi:type="dcterms:W3CDTF">2020-09-11T20:13:22Z</dcterms:modified>
</cp:coreProperties>
</file>